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3" r:id="rId8"/>
    <p:sldId id="264" r:id="rId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15" autoAdjust="0"/>
    <p:restoredTop sz="94660"/>
  </p:normalViewPr>
  <p:slideViewPr>
    <p:cSldViewPr snapToGrid="0">
      <p:cViewPr varScale="1">
        <p:scale>
          <a:sx n="87" d="100"/>
          <a:sy n="87" d="100"/>
        </p:scale>
        <p:origin x="12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F7D272C7-A9FE-487C-BF44-516F90F5A47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80244862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272C7-A9FE-487C-BF44-516F90F5A47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32774145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272C7-A9FE-487C-BF44-516F90F5A47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8401640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7D272C7-A9FE-487C-BF44-516F90F5A47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21687127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7D272C7-A9FE-487C-BF44-516F90F5A475}" type="datetimeFigureOut">
              <a:rPr lang="en-US" smtClean="0"/>
              <a:t>4/6/2016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26009387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F7D272C7-A9FE-487C-BF44-516F90F5A47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8044299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F7D272C7-A9FE-487C-BF44-516F90F5A475}" type="datetimeFigureOut">
              <a:rPr lang="en-US" smtClean="0"/>
              <a:t>4/6/2016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33334567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7D272C7-A9FE-487C-BF44-516F90F5A475}" type="datetimeFigureOut">
              <a:rPr lang="en-US" smtClean="0"/>
              <a:t>4/6/2016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321593017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7D272C7-A9FE-487C-BF44-516F90F5A475}" type="datetimeFigureOut">
              <a:rPr lang="en-US" smtClean="0"/>
              <a:t>4/6/2016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41084433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272C7-A9FE-487C-BF44-516F90F5A47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4794656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7D272C7-A9FE-487C-BF44-516F90F5A475}" type="datetimeFigureOut">
              <a:rPr lang="en-US" smtClean="0"/>
              <a:t>4/6/2016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51062B-7EA3-4070-93D5-8BE1D808348C}" type="slidenum">
              <a:rPr lang="en-US" smtClean="0"/>
              <a:t>‹#›</a:t>
            </a:fld>
            <a:endParaRPr lang="en-US"/>
          </a:p>
        </p:txBody>
      </p:sp>
    </p:spTree>
    <p:extLst>
      <p:ext uri="{BB962C8B-B14F-4D97-AF65-F5344CB8AC3E}">
        <p14:creationId xmlns:p14="http://schemas.microsoft.com/office/powerpoint/2010/main" val="37664269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D272C7-A9FE-487C-BF44-516F90F5A475}" type="datetimeFigureOut">
              <a:rPr lang="en-US" smtClean="0"/>
              <a:t>4/6/2016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51062B-7EA3-4070-93D5-8BE1D808348C}" type="slidenum">
              <a:rPr lang="en-US" smtClean="0"/>
              <a:t>‹#›</a:t>
            </a:fld>
            <a:endParaRPr lang="en-US"/>
          </a:p>
        </p:txBody>
      </p:sp>
    </p:spTree>
    <p:extLst>
      <p:ext uri="{BB962C8B-B14F-4D97-AF65-F5344CB8AC3E}">
        <p14:creationId xmlns:p14="http://schemas.microsoft.com/office/powerpoint/2010/main" val="140490567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google.com/url?sa=i&amp;rct=j&amp;q=&amp;esrc=s&amp;frm=1&amp;source=images&amp;cd=&amp;cad=rja&amp;uact=8&amp;ved=0CAcQjRxqFQoTCO3YkZaErMgCFceMDQodRt0F0A&amp;url=https://ephemeralnewyork.wordpress.com/tag/edward-hopper/&amp;psig=AFQjCNHZuC-9CM5EF1tkFLsQ1T9A7-KR0Q&amp;ust=1444158070070091" TargetMode="External"/><Relationship Id="rId1" Type="http://schemas.openxmlformats.org/officeDocument/2006/relationships/slideLayout" Target="../slideLayouts/slideLayout2.xml"/><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www.google.com/url?sa=i&amp;rct=j&amp;q=&amp;esrc=s&amp;frm=1&amp;source=images&amp;cd=&amp;cad=rja&amp;uact=8&amp;ved=0CAcQjRxqFQoTCMOFnu-ErMgCFcSogAodF1kEdw&amp;url=http://thephoenix.com/boston/arts/86752-more-than-a-feeling/&amp;psig=AFQjCNH4I3V9bgkx7Hw3PpWaxrHC6QtSjA&amp;ust=1444158789653276"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url?sa=i&amp;rct=j&amp;q=&amp;esrc=s&amp;frm=1&amp;source=images&amp;cd=&amp;cad=rja&amp;uact=8&amp;ved=0CAcQjRxqFQoTCJjvwZeIrMgCFQGEDQodkBcGxQ&amp;url=http://www.derekstorm.com/Artworks%20of%20Keith%20Haring/slides/Best%20Buddies%201990.html&amp;psig=AFQjCNFjNNLhTPy8hKc1NYlTL_7HW9Uwug&amp;ust=1444159677390848"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www.google.com/url?sa=i&amp;rct=j&amp;q=&amp;esrc=s&amp;frm=1&amp;source=images&amp;cd=&amp;cad=rja&amp;uact=8&amp;ved=0CAcQjRxqFQoTCN2S_-KDrMgCFciQDQodWrUA2g&amp;url=http://www.nytimes.com/2011/03/29/arts/design/george-tooker-painter-capturing-modern-anxieties-dies-at-90.html&amp;bvm=bv.104317490,d.cGU&amp;psig=AFQjCNEFYmnbG4SQESsAfr3SjpTe_L9PnA&amp;ust=1444158493107214" TargetMode="External"/><Relationship Id="rId1" Type="http://schemas.openxmlformats.org/officeDocument/2006/relationships/slideLayout" Target="../slideLayouts/slideLayout2.xml"/><Relationship Id="rId4" Type="http://schemas.microsoft.com/office/2007/relationships/hdphoto" Target="../media/hdphoto3.wdp"/></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url?sa=i&amp;rct=j&amp;q=&amp;esrc=s&amp;frm=1&amp;source=images&amp;cd=&amp;cad=rja&amp;uact=8&amp;ved=0CAcQjRxqFQoTCPnjwdeIrMgCFUyVDQodtlcGtg&amp;url=http://www.christies.com/lotfinder/paintings/wayne-thiebaud-seven-suckers-4989655-details.aspx&amp;bvm=bv.104317490,d.cGU&amp;psig=AFQjCNEm-_zLIL6nwaQJ3ktMpEXAuW8mwQ&amp;ust=1444159811991327"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artpedia.tumblr.com/image/16013651396"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70170" y="-200932"/>
            <a:ext cx="5083629" cy="1325563"/>
          </a:xfrm>
        </p:spPr>
        <p:txBody>
          <a:bodyPr/>
          <a:lstStyle/>
          <a:p>
            <a:r>
              <a:rPr lang="en-US" u="sng" dirty="0" smtClean="0"/>
              <a:t>Bell Ringer</a:t>
            </a:r>
            <a:r>
              <a:rPr lang="en-US" u="sng" dirty="0" smtClean="0"/>
              <a:t>:</a:t>
            </a:r>
            <a:endParaRPr lang="en-US" u="sng" dirty="0"/>
          </a:p>
        </p:txBody>
      </p:sp>
      <p:sp>
        <p:nvSpPr>
          <p:cNvPr id="3" name="Content Placeholder 2"/>
          <p:cNvSpPr>
            <a:spLocks noGrp="1"/>
          </p:cNvSpPr>
          <p:nvPr>
            <p:ph idx="1"/>
          </p:nvPr>
        </p:nvSpPr>
        <p:spPr>
          <a:xfrm>
            <a:off x="6270170" y="892629"/>
            <a:ext cx="5083630" cy="5284334"/>
          </a:xfrm>
        </p:spPr>
        <p:txBody>
          <a:bodyPr/>
          <a:lstStyle/>
          <a:p>
            <a:pPr marL="0" indent="0">
              <a:buNone/>
            </a:pPr>
            <a:r>
              <a:rPr lang="en-US" dirty="0" smtClean="0"/>
              <a:t>#</a:t>
            </a:r>
            <a:r>
              <a:rPr lang="en-US" dirty="0"/>
              <a:t>1</a:t>
            </a:r>
            <a:r>
              <a:rPr lang="en-US" dirty="0" smtClean="0"/>
              <a:t>  </a:t>
            </a:r>
            <a:r>
              <a:rPr lang="en-US" dirty="0" smtClean="0"/>
              <a:t>Look at Edward Hopper’s </a:t>
            </a:r>
            <a:r>
              <a:rPr lang="en-US" i="1" dirty="0" smtClean="0"/>
              <a:t>Early Sunday Morning</a:t>
            </a:r>
            <a:r>
              <a:rPr lang="en-US" dirty="0" smtClean="0"/>
              <a:t>. How do you see the principle of MOVEMENT within the image? Where does your eye travel?</a:t>
            </a:r>
          </a:p>
          <a:p>
            <a:pPr marL="0" indent="0">
              <a:buNone/>
            </a:pPr>
            <a:endParaRPr lang="en-US" dirty="0"/>
          </a:p>
          <a:p>
            <a:pPr marL="0" indent="0">
              <a:buNone/>
            </a:pPr>
            <a:r>
              <a:rPr lang="en-US" dirty="0" smtClean="0"/>
              <a:t>For example: I see the principle of movement because…</a:t>
            </a:r>
            <a:endParaRPr lang="en-US" dirty="0"/>
          </a:p>
        </p:txBody>
      </p:sp>
      <p:pic>
        <p:nvPicPr>
          <p:cNvPr id="4" name="Picture 3" descr="https://ephemeralnewyork.files.wordpress.com/2013/01/hopperearlysundaymorning.jpg">
            <a:hlinkClick r:id="rId2"/>
          </p:cNvPr>
          <p:cNvPicPr/>
          <p:nvPr/>
        </p:nvPicPr>
        <p:blipFill>
          <a:blip r:embed="rId3">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239712" y="365125"/>
            <a:ext cx="5856288" cy="3454854"/>
          </a:xfrm>
          <a:prstGeom prst="rect">
            <a:avLst/>
          </a:prstGeom>
          <a:noFill/>
          <a:ln>
            <a:noFill/>
          </a:ln>
        </p:spPr>
      </p:pic>
      <p:sp>
        <p:nvSpPr>
          <p:cNvPr id="5" name="TextBox 4"/>
          <p:cNvSpPr txBox="1"/>
          <p:nvPr/>
        </p:nvSpPr>
        <p:spPr>
          <a:xfrm>
            <a:off x="119969" y="4001294"/>
            <a:ext cx="5715000" cy="369332"/>
          </a:xfrm>
          <a:prstGeom prst="rect">
            <a:avLst/>
          </a:prstGeom>
          <a:noFill/>
        </p:spPr>
        <p:txBody>
          <a:bodyPr wrap="square" rtlCol="0">
            <a:spAutoFit/>
          </a:bodyPr>
          <a:lstStyle/>
          <a:p>
            <a:r>
              <a:rPr lang="en-US" dirty="0"/>
              <a:t>Edward Hopper,</a:t>
            </a:r>
            <a:r>
              <a:rPr lang="en-US" i="1" dirty="0"/>
              <a:t> Early Sunday Morning.</a:t>
            </a:r>
            <a:r>
              <a:rPr lang="en-US" dirty="0"/>
              <a:t> 1930. Oil on Canvas </a:t>
            </a:r>
          </a:p>
        </p:txBody>
      </p:sp>
    </p:spTree>
    <p:extLst>
      <p:ext uri="{BB962C8B-B14F-4D97-AF65-F5344CB8AC3E}">
        <p14:creationId xmlns:p14="http://schemas.microsoft.com/office/powerpoint/2010/main" val="32335507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ttp://thephoenix.com/secure/uploadedImages/The_Phoenix/ZZZ/Importer/SEEING_02_Hot-Still-Scape.jpg">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264657" y="322217"/>
            <a:ext cx="6517142" cy="4815840"/>
          </a:xfrm>
          <a:prstGeom prst="rect">
            <a:avLst/>
          </a:prstGeom>
          <a:noFill/>
          <a:ln>
            <a:noFill/>
          </a:ln>
        </p:spPr>
      </p:pic>
      <p:sp>
        <p:nvSpPr>
          <p:cNvPr id="5" name="Content Placeholder 2"/>
          <p:cNvSpPr>
            <a:spLocks noGrp="1"/>
          </p:cNvSpPr>
          <p:nvPr>
            <p:ph idx="1"/>
          </p:nvPr>
        </p:nvSpPr>
        <p:spPr>
          <a:xfrm>
            <a:off x="6999513" y="424544"/>
            <a:ext cx="5083630" cy="5284334"/>
          </a:xfrm>
        </p:spPr>
        <p:txBody>
          <a:bodyPr>
            <a:normAutofit/>
          </a:bodyPr>
          <a:lstStyle/>
          <a:p>
            <a:pPr marL="0" indent="0">
              <a:buNone/>
            </a:pPr>
            <a:r>
              <a:rPr lang="en-US" u="sng" dirty="0" smtClean="0"/>
              <a:t>Bell </a:t>
            </a:r>
            <a:r>
              <a:rPr lang="en-US" u="sng" dirty="0" smtClean="0"/>
              <a:t>Ringer: </a:t>
            </a:r>
            <a:endParaRPr lang="en-US" u="sng" dirty="0" smtClean="0"/>
          </a:p>
          <a:p>
            <a:pPr marL="0" indent="0">
              <a:buNone/>
            </a:pPr>
            <a:r>
              <a:rPr lang="en-US" dirty="0" smtClean="0"/>
              <a:t>#</a:t>
            </a:r>
            <a:r>
              <a:rPr lang="en-US" dirty="0"/>
              <a:t>2</a:t>
            </a:r>
            <a:r>
              <a:rPr lang="en-US" dirty="0" smtClean="0"/>
              <a:t>  </a:t>
            </a:r>
            <a:r>
              <a:rPr lang="en-US" dirty="0" smtClean="0"/>
              <a:t>Look at the Stuart Davis painting. What 2 different elements has he </a:t>
            </a:r>
            <a:r>
              <a:rPr lang="en-US" b="1" dirty="0" smtClean="0"/>
              <a:t>repeated </a:t>
            </a:r>
            <a:r>
              <a:rPr lang="en-US" dirty="0" smtClean="0"/>
              <a:t>to show a sense of UNITY in the design?</a:t>
            </a:r>
          </a:p>
          <a:p>
            <a:pPr marL="0" indent="0">
              <a:buNone/>
            </a:pPr>
            <a:endParaRPr lang="en-US" dirty="0"/>
          </a:p>
          <a:p>
            <a:pPr marL="0" indent="0">
              <a:buNone/>
            </a:pPr>
            <a:r>
              <a:rPr lang="en-US" dirty="0" smtClean="0"/>
              <a:t>Stuart Davis repeated_______________________________________________ to create unity in the design.</a:t>
            </a:r>
            <a:endParaRPr lang="en-US" dirty="0"/>
          </a:p>
        </p:txBody>
      </p:sp>
      <p:sp>
        <p:nvSpPr>
          <p:cNvPr id="6" name="Rectangle 5"/>
          <p:cNvSpPr/>
          <p:nvPr/>
        </p:nvSpPr>
        <p:spPr>
          <a:xfrm>
            <a:off x="130629" y="5244197"/>
            <a:ext cx="7837714" cy="369332"/>
          </a:xfrm>
          <a:prstGeom prst="rect">
            <a:avLst/>
          </a:prstGeom>
        </p:spPr>
        <p:txBody>
          <a:bodyPr wrap="square">
            <a:spAutoFit/>
          </a:bodyPr>
          <a:lstStyle/>
          <a:p>
            <a:r>
              <a:rPr lang="en-US" dirty="0">
                <a:latin typeface="Calibri" panose="020F0502020204030204" pitchFamily="34" charset="0"/>
                <a:ea typeface="Calibri" panose="020F0502020204030204" pitchFamily="34" charset="0"/>
                <a:cs typeface="Times New Roman" panose="02020603050405020304" pitchFamily="18" charset="0"/>
              </a:rPr>
              <a:t> Stuart Davis, </a:t>
            </a:r>
            <a:r>
              <a:rPr lang="en-US" i="1" dirty="0">
                <a:latin typeface="Calibri" panose="020F0502020204030204" pitchFamily="34" charset="0"/>
                <a:ea typeface="Calibri" panose="020F0502020204030204" pitchFamily="34" charset="0"/>
                <a:cs typeface="Times New Roman" panose="02020603050405020304" pitchFamily="18" charset="0"/>
              </a:rPr>
              <a:t>Hot Still Scape for Six Colros-7</a:t>
            </a:r>
            <a:r>
              <a:rPr lang="en-US" i="1" baseline="30000" dirty="0">
                <a:latin typeface="Calibri" panose="020F0502020204030204" pitchFamily="34" charset="0"/>
                <a:ea typeface="Calibri" panose="020F0502020204030204" pitchFamily="34" charset="0"/>
                <a:cs typeface="Times New Roman" panose="02020603050405020304" pitchFamily="18" charset="0"/>
              </a:rPr>
              <a:t>th</a:t>
            </a:r>
            <a:r>
              <a:rPr lang="en-US" i="1" dirty="0">
                <a:latin typeface="Calibri" panose="020F0502020204030204" pitchFamily="34" charset="0"/>
                <a:ea typeface="Calibri" panose="020F0502020204030204" pitchFamily="34" charset="0"/>
                <a:cs typeface="Times New Roman" panose="02020603050405020304" pitchFamily="18" charset="0"/>
              </a:rPr>
              <a:t> Avenue Style.</a:t>
            </a:r>
            <a:r>
              <a:rPr lang="en-US" dirty="0">
                <a:latin typeface="Calibri" panose="020F0502020204030204" pitchFamily="34" charset="0"/>
                <a:ea typeface="Calibri" panose="020F0502020204030204" pitchFamily="34" charset="0"/>
                <a:cs typeface="Times New Roman" panose="02020603050405020304" pitchFamily="18" charset="0"/>
              </a:rPr>
              <a:t> 1940. Oil on Canvas</a:t>
            </a:r>
            <a:endParaRPr lang="en-US" dirty="0"/>
          </a:p>
        </p:txBody>
      </p:sp>
    </p:spTree>
    <p:extLst>
      <p:ext uri="{BB962C8B-B14F-4D97-AF65-F5344CB8AC3E}">
        <p14:creationId xmlns:p14="http://schemas.microsoft.com/office/powerpoint/2010/main" val="79458183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p:cNvGrpSpPr/>
          <p:nvPr/>
        </p:nvGrpSpPr>
        <p:grpSpPr>
          <a:xfrm>
            <a:off x="0" y="133531"/>
            <a:ext cx="6629400" cy="4914019"/>
            <a:chOff x="-150908" y="9525"/>
            <a:chExt cx="4240308" cy="3412217"/>
          </a:xfrm>
        </p:grpSpPr>
        <p:pic>
          <p:nvPicPr>
            <p:cNvPr id="5" name="Picture 4" descr="http://www.nysun.com/pics/818.jpg"/>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9525" y="9525"/>
              <a:ext cx="4079875" cy="2973070"/>
            </a:xfrm>
            <a:prstGeom prst="rect">
              <a:avLst/>
            </a:prstGeom>
            <a:noFill/>
            <a:ln w="19050">
              <a:solidFill>
                <a:schemeClr val="tx1">
                  <a:lumMod val="95000"/>
                  <a:lumOff val="5000"/>
                </a:schemeClr>
              </a:solidFill>
            </a:ln>
          </p:spPr>
        </p:pic>
        <p:sp>
          <p:nvSpPr>
            <p:cNvPr id="7" name="Text Box 2"/>
            <p:cNvSpPr txBox="1">
              <a:spLocks noChangeArrowheads="1"/>
            </p:cNvSpPr>
            <p:nvPr/>
          </p:nvSpPr>
          <p:spPr bwMode="auto">
            <a:xfrm>
              <a:off x="-150908" y="3106067"/>
              <a:ext cx="4240308" cy="315675"/>
            </a:xfrm>
            <a:prstGeom prst="rect">
              <a:avLst/>
            </a:prstGeom>
            <a:solidFill>
              <a:srgbClr val="FFFFFF"/>
            </a:solidFill>
            <a:ln w="9525">
              <a:noFill/>
              <a:miter lim="800000"/>
              <a:headEnd/>
              <a:tailEnd/>
            </a:ln>
          </p:spPr>
          <p:txBody>
            <a:bodyPr rot="0" vert="horz" wrap="square" lIns="91440" tIns="45720" rIns="91440" bIns="45720" anchor="t" anchorCtr="0">
              <a:spAutoFit/>
            </a:bodyPr>
            <a:lstStyle/>
            <a:p>
              <a:pPr marL="0" marR="0">
                <a:lnSpc>
                  <a:spcPct val="107000"/>
                </a:lnSpc>
                <a:spcBef>
                  <a:spcPts val="0"/>
                </a:spcBef>
                <a:spcAft>
                  <a:spcPts val="800"/>
                </a:spcAft>
              </a:pPr>
              <a:r>
                <a:rPr lang="en-US" sz="2200" dirty="0">
                  <a:effectLst/>
                  <a:latin typeface="Calibri" panose="020F0502020204030204" pitchFamily="34" charset="0"/>
                  <a:ea typeface="Calibri" panose="020F0502020204030204" pitchFamily="34" charset="0"/>
                  <a:cs typeface="Times New Roman" panose="02020603050405020304" pitchFamily="18" charset="0"/>
                </a:rPr>
                <a:t>Frank Stella, </a:t>
              </a:r>
              <a:r>
                <a:rPr lang="en-US" sz="2200" i="1" dirty="0" err="1">
                  <a:effectLst/>
                  <a:latin typeface="Calibri" panose="020F0502020204030204" pitchFamily="34" charset="0"/>
                  <a:ea typeface="Calibri" panose="020F0502020204030204" pitchFamily="34" charset="0"/>
                  <a:cs typeface="Times New Roman" panose="02020603050405020304" pitchFamily="18" charset="0"/>
                </a:rPr>
                <a:t>Forecastel</a:t>
              </a:r>
              <a:r>
                <a:rPr lang="en-US" sz="2200" i="1" dirty="0">
                  <a:effectLst/>
                  <a:latin typeface="Calibri" panose="020F0502020204030204" pitchFamily="34" charset="0"/>
                  <a:ea typeface="Calibri" panose="020F0502020204030204" pitchFamily="34" charset="0"/>
                  <a:cs typeface="Times New Roman" panose="02020603050405020304" pitchFamily="18" charset="0"/>
                </a:rPr>
                <a:t> Midnight.</a:t>
              </a:r>
              <a:r>
                <a:rPr lang="en-US" sz="2200" dirty="0">
                  <a:effectLst/>
                  <a:latin typeface="Calibri" panose="020F0502020204030204" pitchFamily="34" charset="0"/>
                  <a:ea typeface="Calibri" panose="020F0502020204030204" pitchFamily="34" charset="0"/>
                  <a:cs typeface="Times New Roman" panose="02020603050405020304" pitchFamily="18" charset="0"/>
                </a:rPr>
                <a:t> 1990 Mixed Media</a:t>
              </a:r>
            </a:p>
          </p:txBody>
        </p:sp>
      </p:grpSp>
      <p:sp>
        <p:nvSpPr>
          <p:cNvPr id="8" name="Rectangle 7"/>
          <p:cNvSpPr/>
          <p:nvPr/>
        </p:nvSpPr>
        <p:spPr>
          <a:xfrm>
            <a:off x="6988627" y="133531"/>
            <a:ext cx="4909457" cy="4832092"/>
          </a:xfrm>
          <a:prstGeom prst="rect">
            <a:avLst/>
          </a:prstGeom>
        </p:spPr>
        <p:txBody>
          <a:bodyPr wrap="square">
            <a:spAutoFit/>
          </a:bodyPr>
          <a:lstStyle/>
          <a:p>
            <a:r>
              <a:rPr lang="en-US" sz="2800" u="sng" dirty="0" smtClean="0"/>
              <a:t>Bell </a:t>
            </a:r>
            <a:r>
              <a:rPr lang="en-US" sz="2800" u="sng" dirty="0"/>
              <a:t>Ringer</a:t>
            </a:r>
            <a:r>
              <a:rPr lang="en-US" sz="2800" u="sng" dirty="0" smtClean="0"/>
              <a:t>:</a:t>
            </a:r>
            <a:endParaRPr lang="en-US" sz="2800" u="sng" dirty="0"/>
          </a:p>
          <a:p>
            <a:r>
              <a:rPr lang="en-US" sz="2800" dirty="0" smtClean="0"/>
              <a:t>#3 </a:t>
            </a:r>
            <a:r>
              <a:rPr lang="en-US" sz="2800" dirty="0" smtClean="0"/>
              <a:t>Look at the sculpture by Frank Stella. What element of art was used to make this a sculpture because we see 3-dimensions?</a:t>
            </a:r>
          </a:p>
          <a:p>
            <a:endParaRPr lang="en-US" sz="2800" dirty="0"/>
          </a:p>
          <a:p>
            <a:r>
              <a:rPr lang="en-US" sz="2800" dirty="0" smtClean="0"/>
              <a:t>For Example: Frank Stella used the element of ____________ to make the sculpture                                 3-dimensional</a:t>
            </a:r>
            <a:endParaRPr lang="en-US" sz="2800" dirty="0"/>
          </a:p>
        </p:txBody>
      </p:sp>
    </p:spTree>
    <p:extLst>
      <p:ext uri="{BB962C8B-B14F-4D97-AF65-F5344CB8AC3E}">
        <p14:creationId xmlns:p14="http://schemas.microsoft.com/office/powerpoint/2010/main" val="85354265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39000" y="365126"/>
            <a:ext cx="4114799" cy="429532"/>
          </a:xfrm>
        </p:spPr>
        <p:txBody>
          <a:bodyPr>
            <a:noAutofit/>
          </a:bodyPr>
          <a:lstStyle/>
          <a:p>
            <a:r>
              <a:rPr lang="en-US" sz="3000" u="sng" dirty="0" smtClean="0"/>
              <a:t>Bell Ringer: </a:t>
            </a:r>
            <a:endParaRPr lang="en-US" sz="3000" u="sng" dirty="0"/>
          </a:p>
        </p:txBody>
      </p:sp>
      <p:sp>
        <p:nvSpPr>
          <p:cNvPr id="3" name="Content Placeholder 2"/>
          <p:cNvSpPr>
            <a:spLocks noGrp="1"/>
          </p:cNvSpPr>
          <p:nvPr>
            <p:ph idx="1"/>
          </p:nvPr>
        </p:nvSpPr>
        <p:spPr>
          <a:xfrm>
            <a:off x="7239000" y="925286"/>
            <a:ext cx="4114799" cy="5251677"/>
          </a:xfrm>
        </p:spPr>
        <p:txBody>
          <a:bodyPr/>
          <a:lstStyle/>
          <a:p>
            <a:pPr marL="0" indent="0">
              <a:buNone/>
            </a:pPr>
            <a:r>
              <a:rPr lang="en-US" dirty="0" smtClean="0"/>
              <a:t>#4 Look at Keith </a:t>
            </a:r>
            <a:r>
              <a:rPr lang="en-US" dirty="0"/>
              <a:t>Haring, </a:t>
            </a:r>
            <a:r>
              <a:rPr lang="en-US" i="1" dirty="0"/>
              <a:t>Best </a:t>
            </a:r>
            <a:r>
              <a:rPr lang="en-US" i="1" dirty="0" smtClean="0"/>
              <a:t>Buddies</a:t>
            </a:r>
            <a:r>
              <a:rPr lang="en-US" dirty="0"/>
              <a:t>.</a:t>
            </a:r>
            <a:r>
              <a:rPr lang="en-US" dirty="0" smtClean="0"/>
              <a:t> What element does he use to define the edges of the people and to show energy?</a:t>
            </a:r>
          </a:p>
          <a:p>
            <a:pPr marL="0" indent="0">
              <a:buNone/>
            </a:pPr>
            <a:endParaRPr lang="en-US" dirty="0"/>
          </a:p>
          <a:p>
            <a:pPr marL="0" indent="0">
              <a:buNone/>
            </a:pPr>
            <a:r>
              <a:rPr lang="en-US" dirty="0" smtClean="0"/>
              <a:t>For example: Keith Haring used the element of __________ to define the edges of the people.</a:t>
            </a:r>
            <a:endParaRPr lang="en-US" dirty="0"/>
          </a:p>
        </p:txBody>
      </p:sp>
      <p:pic>
        <p:nvPicPr>
          <p:cNvPr id="4" name="Picture 3" descr="http://www.derekstorm.com/Artworks%20of%20Keith%20Haring/slides/Best%20Buddies%201990.jpg">
            <a:hlinkClick r:id="rId2"/>
          </p:cNvPr>
          <p:cNvPicPr/>
          <p:nvPr/>
        </p:nvPicPr>
        <p:blipFill rotWithShape="1">
          <a:blip r:embed="rId3">
            <a:extLst>
              <a:ext uri="{28A0092B-C50C-407E-A947-70E740481C1C}">
                <a14:useLocalDpi xmlns:a14="http://schemas.microsoft.com/office/drawing/2010/main" val="0"/>
              </a:ext>
            </a:extLst>
          </a:blip>
          <a:srcRect l="4126" t="5295" r="2947" b="20773"/>
          <a:stretch/>
        </p:blipFill>
        <p:spPr bwMode="auto">
          <a:xfrm>
            <a:off x="281351" y="151992"/>
            <a:ext cx="6119449" cy="4605065"/>
          </a:xfrm>
          <a:prstGeom prst="rect">
            <a:avLst/>
          </a:prstGeom>
          <a:noFill/>
          <a:ln>
            <a:noFill/>
          </a:ln>
          <a:extLst>
            <a:ext uri="{53640926-AAD7-44D8-BBD7-CCE9431645EC}">
              <a14:shadowObscured xmlns:a14="http://schemas.microsoft.com/office/drawing/2010/main"/>
            </a:ext>
          </a:extLst>
        </p:spPr>
      </p:pic>
      <p:sp>
        <p:nvSpPr>
          <p:cNvPr id="5" name="TextBox 4"/>
          <p:cNvSpPr txBox="1"/>
          <p:nvPr/>
        </p:nvSpPr>
        <p:spPr>
          <a:xfrm>
            <a:off x="281351" y="4757057"/>
            <a:ext cx="6672943" cy="492443"/>
          </a:xfrm>
          <a:prstGeom prst="rect">
            <a:avLst/>
          </a:prstGeom>
          <a:noFill/>
        </p:spPr>
        <p:txBody>
          <a:bodyPr wrap="square" rtlCol="0">
            <a:spAutoFit/>
          </a:bodyPr>
          <a:lstStyle/>
          <a:p>
            <a:r>
              <a:rPr lang="en-US" sz="2600" dirty="0"/>
              <a:t>Keith Haring, </a:t>
            </a:r>
            <a:r>
              <a:rPr lang="en-US" sz="2600" i="1" dirty="0"/>
              <a:t>Best Buddies</a:t>
            </a:r>
            <a:r>
              <a:rPr lang="en-US" sz="2600" dirty="0"/>
              <a:t>. 1990. Silkscreen</a:t>
            </a:r>
          </a:p>
        </p:txBody>
      </p:sp>
    </p:spTree>
    <p:extLst>
      <p:ext uri="{BB962C8B-B14F-4D97-AF65-F5344CB8AC3E}">
        <p14:creationId xmlns:p14="http://schemas.microsoft.com/office/powerpoint/2010/main" val="18795433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372" y="-288018"/>
            <a:ext cx="10515600" cy="1325563"/>
          </a:xfrm>
        </p:spPr>
        <p:txBody>
          <a:bodyPr/>
          <a:lstStyle/>
          <a:p>
            <a:r>
              <a:rPr lang="en-US" u="sng" dirty="0" smtClean="0"/>
              <a:t>Bell Ringer: </a:t>
            </a:r>
            <a:endParaRPr lang="en-US" u="sng" dirty="0"/>
          </a:p>
        </p:txBody>
      </p:sp>
      <p:sp>
        <p:nvSpPr>
          <p:cNvPr id="3" name="Content Placeholder 2"/>
          <p:cNvSpPr>
            <a:spLocks noGrp="1"/>
          </p:cNvSpPr>
          <p:nvPr>
            <p:ph idx="1"/>
          </p:nvPr>
        </p:nvSpPr>
        <p:spPr>
          <a:xfrm>
            <a:off x="348343" y="729342"/>
            <a:ext cx="5257800" cy="6052457"/>
          </a:xfrm>
        </p:spPr>
        <p:txBody>
          <a:bodyPr>
            <a:normAutofit/>
          </a:bodyPr>
          <a:lstStyle/>
          <a:p>
            <a:pPr marL="0" indent="0">
              <a:buNone/>
            </a:pPr>
            <a:r>
              <a:rPr lang="en-US" dirty="0" smtClean="0"/>
              <a:t>#5 Look at George </a:t>
            </a:r>
            <a:r>
              <a:rPr lang="en-US" dirty="0" err="1" smtClean="0"/>
              <a:t>Tooker’s</a:t>
            </a:r>
            <a:r>
              <a:rPr lang="en-US" dirty="0" smtClean="0"/>
              <a:t>, </a:t>
            </a:r>
            <a:r>
              <a:rPr lang="en-US" i="1" dirty="0" smtClean="0"/>
              <a:t>The Subway.</a:t>
            </a:r>
            <a:r>
              <a:rPr lang="en-US" dirty="0" smtClean="0"/>
              <a:t> Your attention is drawn to the people because their clothes are primary colors and stand out. What principles does this represent if there’s a focal point?</a:t>
            </a:r>
          </a:p>
          <a:p>
            <a:pPr marL="0" indent="0">
              <a:buNone/>
            </a:pPr>
            <a:endParaRPr lang="en-US" dirty="0"/>
          </a:p>
          <a:p>
            <a:pPr marL="0" indent="0">
              <a:buNone/>
            </a:pPr>
            <a:r>
              <a:rPr lang="en-US" dirty="0" smtClean="0"/>
              <a:t>George </a:t>
            </a:r>
            <a:r>
              <a:rPr lang="en-US" dirty="0" err="1" smtClean="0"/>
              <a:t>Tooker</a:t>
            </a:r>
            <a:r>
              <a:rPr lang="en-US" dirty="0" smtClean="0"/>
              <a:t> showed the principle of ___________ by making the people wear primary colors to stand out.</a:t>
            </a:r>
            <a:endParaRPr lang="en-US" dirty="0" smtClean="0"/>
          </a:p>
          <a:p>
            <a:pPr marL="0" indent="0">
              <a:buNone/>
            </a:pPr>
            <a:endParaRPr lang="en-US" dirty="0"/>
          </a:p>
        </p:txBody>
      </p:sp>
      <p:pic>
        <p:nvPicPr>
          <p:cNvPr id="4" name="Picture 3" descr="http://static01.nyt.com/images/2011/03/29/arts/tooker1/tooker1-articleLarge.jpg">
            <a:hlinkClick r:id="rId2"/>
          </p:cNvPr>
          <p:cNvPicPr/>
          <p:nvPr/>
        </p:nvPicPr>
        <p:blipFill>
          <a:blip r:embed="rId3">
            <a:extLst>
              <a:ext uri="{BEBA8EAE-BF5A-486C-A8C5-ECC9F3942E4B}">
                <a14:imgProps xmlns:a14="http://schemas.microsoft.com/office/drawing/2010/main">
                  <a14:imgLayer r:embed="rId4">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a:off x="5508702" y="245609"/>
            <a:ext cx="6223966" cy="3803876"/>
          </a:xfrm>
          <a:prstGeom prst="rect">
            <a:avLst/>
          </a:prstGeom>
          <a:noFill/>
          <a:ln>
            <a:noFill/>
          </a:ln>
        </p:spPr>
      </p:pic>
      <p:sp>
        <p:nvSpPr>
          <p:cNvPr id="5" name="TextBox 4"/>
          <p:cNvSpPr txBox="1"/>
          <p:nvPr/>
        </p:nvSpPr>
        <p:spPr>
          <a:xfrm>
            <a:off x="5575814" y="4240087"/>
            <a:ext cx="6456352" cy="861774"/>
          </a:xfrm>
          <a:prstGeom prst="rect">
            <a:avLst/>
          </a:prstGeom>
          <a:noFill/>
          <a:ln>
            <a:solidFill>
              <a:schemeClr val="tx1">
                <a:lumMod val="95000"/>
                <a:lumOff val="5000"/>
              </a:schemeClr>
            </a:solidFill>
          </a:ln>
        </p:spPr>
        <p:txBody>
          <a:bodyPr wrap="square" rtlCol="0">
            <a:spAutoFit/>
          </a:bodyPr>
          <a:lstStyle/>
          <a:p>
            <a:r>
              <a:rPr lang="en-US" sz="2500" dirty="0"/>
              <a:t> George </a:t>
            </a:r>
            <a:r>
              <a:rPr lang="en-US" sz="2500" dirty="0" err="1"/>
              <a:t>Tooker</a:t>
            </a:r>
            <a:r>
              <a:rPr lang="en-US" sz="2500" dirty="0"/>
              <a:t>, </a:t>
            </a:r>
            <a:r>
              <a:rPr lang="en-US" sz="2500" i="1" dirty="0"/>
              <a:t>The Subway.</a:t>
            </a:r>
            <a:r>
              <a:rPr lang="en-US" sz="2500" dirty="0"/>
              <a:t> 1950. Oil on Canvas	</a:t>
            </a:r>
          </a:p>
        </p:txBody>
      </p:sp>
      <p:sp>
        <p:nvSpPr>
          <p:cNvPr id="6" name="TextBox 5"/>
          <p:cNvSpPr txBox="1"/>
          <p:nvPr/>
        </p:nvSpPr>
        <p:spPr>
          <a:xfrm>
            <a:off x="7542733" y="5604173"/>
            <a:ext cx="2253344" cy="369332"/>
          </a:xfrm>
          <a:prstGeom prst="rect">
            <a:avLst/>
          </a:prstGeom>
          <a:noFill/>
        </p:spPr>
        <p:txBody>
          <a:bodyPr wrap="square" rtlCol="0">
            <a:spAutoFit/>
          </a:bodyPr>
          <a:lstStyle/>
          <a:p>
            <a:r>
              <a:rPr lang="en-US" dirty="0" smtClean="0"/>
              <a:t>Credit Line</a:t>
            </a:r>
            <a:endParaRPr lang="en-US" dirty="0"/>
          </a:p>
        </p:txBody>
      </p:sp>
      <p:cxnSp>
        <p:nvCxnSpPr>
          <p:cNvPr id="8" name="Straight Arrow Connector 7"/>
          <p:cNvCxnSpPr/>
          <p:nvPr/>
        </p:nvCxnSpPr>
        <p:spPr>
          <a:xfrm flipV="1">
            <a:off x="8187323" y="4806176"/>
            <a:ext cx="8823" cy="794665"/>
          </a:xfrm>
          <a:prstGeom prst="straightConnector1">
            <a:avLst/>
          </a:prstGeom>
          <a:ln w="38100">
            <a:solidFill>
              <a:schemeClr val="tx1">
                <a:lumMod val="95000"/>
                <a:lumOff val="5000"/>
              </a:schemeClr>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483317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8338" y="399290"/>
            <a:ext cx="7886700" cy="994172"/>
          </a:xfrm>
        </p:spPr>
        <p:txBody>
          <a:bodyPr/>
          <a:lstStyle/>
          <a:p>
            <a:r>
              <a:rPr lang="en-US" u="sng" dirty="0" smtClean="0"/>
              <a:t>Bell Ringer: </a:t>
            </a:r>
            <a:endParaRPr lang="en-US" u="sng" dirty="0"/>
          </a:p>
        </p:txBody>
      </p:sp>
      <p:sp>
        <p:nvSpPr>
          <p:cNvPr id="3" name="Content Placeholder 2"/>
          <p:cNvSpPr>
            <a:spLocks noGrp="1"/>
          </p:cNvSpPr>
          <p:nvPr>
            <p:ph idx="1"/>
          </p:nvPr>
        </p:nvSpPr>
        <p:spPr>
          <a:xfrm>
            <a:off x="187288" y="1567227"/>
            <a:ext cx="5411510" cy="3884882"/>
          </a:xfrm>
        </p:spPr>
        <p:txBody>
          <a:bodyPr>
            <a:normAutofit lnSpcReduction="10000"/>
          </a:bodyPr>
          <a:lstStyle/>
          <a:p>
            <a:pPr marL="0" indent="0">
              <a:buNone/>
            </a:pPr>
            <a:r>
              <a:rPr lang="en-US" dirty="0" smtClean="0">
                <a:solidFill>
                  <a:schemeClr val="tx1"/>
                </a:solidFill>
              </a:rPr>
              <a:t>#6  </a:t>
            </a:r>
            <a:r>
              <a:rPr lang="en-US" dirty="0" smtClean="0">
                <a:solidFill>
                  <a:schemeClr val="tx1"/>
                </a:solidFill>
              </a:rPr>
              <a:t>Look at Wayne </a:t>
            </a:r>
            <a:r>
              <a:rPr lang="en-US" dirty="0" err="1" smtClean="0">
                <a:solidFill>
                  <a:schemeClr val="tx1"/>
                </a:solidFill>
              </a:rPr>
              <a:t>Thiebaud’s</a:t>
            </a:r>
            <a:r>
              <a:rPr lang="en-US" dirty="0" smtClean="0">
                <a:solidFill>
                  <a:schemeClr val="tx1"/>
                </a:solidFill>
              </a:rPr>
              <a:t> </a:t>
            </a:r>
            <a:r>
              <a:rPr lang="en-US" i="1" dirty="0" smtClean="0">
                <a:solidFill>
                  <a:schemeClr val="tx1"/>
                </a:solidFill>
              </a:rPr>
              <a:t>Seven Suckers. </a:t>
            </a:r>
            <a:r>
              <a:rPr lang="en-US" dirty="0" smtClean="0">
                <a:solidFill>
                  <a:schemeClr val="tx1"/>
                </a:solidFill>
              </a:rPr>
              <a:t>The suckers show a variety of hues like yellow, green, pink, and red. What element represents the 12 hues on the color wheel?</a:t>
            </a:r>
          </a:p>
          <a:p>
            <a:pPr marL="0" indent="0">
              <a:buNone/>
            </a:pPr>
            <a:endParaRPr lang="en-US" dirty="0">
              <a:solidFill>
                <a:schemeClr val="tx1"/>
              </a:solidFill>
            </a:endParaRPr>
          </a:p>
          <a:p>
            <a:pPr marL="0" indent="0">
              <a:buNone/>
            </a:pPr>
            <a:r>
              <a:rPr lang="en-US" dirty="0" smtClean="0">
                <a:solidFill>
                  <a:schemeClr val="tx1"/>
                </a:solidFill>
              </a:rPr>
              <a:t>For Example: Wayne </a:t>
            </a:r>
            <a:r>
              <a:rPr lang="en-US" dirty="0" err="1" smtClean="0">
                <a:solidFill>
                  <a:schemeClr val="tx1"/>
                </a:solidFill>
              </a:rPr>
              <a:t>Thiebaud</a:t>
            </a:r>
            <a:r>
              <a:rPr lang="en-US" dirty="0" smtClean="0">
                <a:solidFill>
                  <a:schemeClr val="tx1"/>
                </a:solidFill>
              </a:rPr>
              <a:t> uses the element of__________ to show the hues on the surface of the suckers. </a:t>
            </a:r>
            <a:endParaRPr lang="en-US" dirty="0">
              <a:solidFill>
                <a:schemeClr val="tx1"/>
              </a:solidFill>
            </a:endParaRPr>
          </a:p>
        </p:txBody>
      </p:sp>
      <p:pic>
        <p:nvPicPr>
          <p:cNvPr id="4" name="Picture 3" descr="http://www.christies.com/lotfinderimages/d49896/d4989655x.jpg">
            <a:hlinkClick r:id="rId2"/>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718812" y="399290"/>
            <a:ext cx="5231954" cy="3974406"/>
          </a:xfrm>
          <a:prstGeom prst="rect">
            <a:avLst/>
          </a:prstGeom>
          <a:noFill/>
          <a:ln>
            <a:noFill/>
          </a:ln>
        </p:spPr>
      </p:pic>
      <p:sp>
        <p:nvSpPr>
          <p:cNvPr id="5" name="TextBox 4"/>
          <p:cNvSpPr txBox="1"/>
          <p:nvPr/>
        </p:nvSpPr>
        <p:spPr>
          <a:xfrm>
            <a:off x="5718812" y="4513318"/>
            <a:ext cx="5231954" cy="338554"/>
          </a:xfrm>
          <a:prstGeom prst="rect">
            <a:avLst/>
          </a:prstGeom>
          <a:noFill/>
        </p:spPr>
        <p:txBody>
          <a:bodyPr wrap="square" rtlCol="0">
            <a:spAutoFit/>
          </a:bodyPr>
          <a:lstStyle/>
          <a:p>
            <a:r>
              <a:rPr lang="en-US" sz="1600" dirty="0"/>
              <a:t> Wayne </a:t>
            </a:r>
            <a:r>
              <a:rPr lang="en-US" sz="1600" dirty="0" err="1"/>
              <a:t>Thiebaud</a:t>
            </a:r>
            <a:r>
              <a:rPr lang="en-US" sz="1600" dirty="0"/>
              <a:t>. </a:t>
            </a:r>
            <a:r>
              <a:rPr lang="en-US" sz="1600" i="1" dirty="0"/>
              <a:t>Seven Suckers.</a:t>
            </a:r>
            <a:r>
              <a:rPr lang="en-US" sz="1600" dirty="0"/>
              <a:t> 1970. Oil on Canvas </a:t>
            </a:r>
          </a:p>
        </p:txBody>
      </p:sp>
    </p:spTree>
    <p:extLst>
      <p:ext uri="{BB962C8B-B14F-4D97-AF65-F5344CB8AC3E}">
        <p14:creationId xmlns:p14="http://schemas.microsoft.com/office/powerpoint/2010/main" val="16219620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252469" y="0"/>
            <a:ext cx="7886700" cy="1325563"/>
          </a:xfrm>
        </p:spPr>
        <p:txBody>
          <a:bodyPr/>
          <a:lstStyle/>
          <a:p>
            <a:r>
              <a:rPr lang="en-US" dirty="0" smtClean="0"/>
              <a:t>Bell Ringer: </a:t>
            </a:r>
            <a:endParaRPr lang="en-US" dirty="0"/>
          </a:p>
        </p:txBody>
      </p:sp>
      <p:sp>
        <p:nvSpPr>
          <p:cNvPr id="2" name="Content Placeholder 1"/>
          <p:cNvSpPr>
            <a:spLocks noGrp="1"/>
          </p:cNvSpPr>
          <p:nvPr>
            <p:ph idx="1"/>
          </p:nvPr>
        </p:nvSpPr>
        <p:spPr>
          <a:xfrm>
            <a:off x="252469" y="874460"/>
            <a:ext cx="4853941" cy="5200204"/>
          </a:xfrm>
        </p:spPr>
        <p:txBody>
          <a:bodyPr>
            <a:normAutofit/>
          </a:bodyPr>
          <a:lstStyle/>
          <a:p>
            <a:pPr marL="45720" indent="0">
              <a:buNone/>
            </a:pPr>
            <a:r>
              <a:rPr lang="en-US" sz="3000" dirty="0" smtClean="0"/>
              <a:t>#7  </a:t>
            </a:r>
            <a:r>
              <a:rPr lang="en-US" sz="3000" dirty="0"/>
              <a:t>Look at the painting by Alice Neel. </a:t>
            </a:r>
            <a:r>
              <a:rPr lang="en-US" sz="3000" dirty="0"/>
              <a:t>We see shadows in the clothes and on the skin. We also see the dark brown chair and the light colored clothes. What principle refers to using opposites like light and dark?</a:t>
            </a:r>
          </a:p>
          <a:p>
            <a:pPr marL="45720" indent="0">
              <a:buNone/>
            </a:pPr>
            <a:endParaRPr lang="en-US" sz="2400" dirty="0"/>
          </a:p>
          <a:p>
            <a:pPr marL="45720" indent="0">
              <a:buNone/>
            </a:pPr>
            <a:r>
              <a:rPr lang="en-US" sz="2400" dirty="0"/>
              <a:t>Alice Neel uses the principle of_________ in the light and dark shadows.</a:t>
            </a:r>
            <a:endParaRPr lang="en-US" sz="2400" dirty="0"/>
          </a:p>
        </p:txBody>
      </p:sp>
      <p:pic>
        <p:nvPicPr>
          <p:cNvPr id="4" name="Picture 3" descr="Alice Neel - Hartley, 1965. Oil on canvas">
            <a:hlinkClick r:id="rId2"/>
          </p:cNvPr>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6049041" y="363997"/>
            <a:ext cx="3355870" cy="3778759"/>
          </a:xfrm>
          <a:prstGeom prst="rect">
            <a:avLst/>
          </a:prstGeom>
          <a:noFill/>
          <a:ln w="38100">
            <a:solidFill>
              <a:schemeClr val="tx1"/>
            </a:solidFill>
          </a:ln>
        </p:spPr>
      </p:pic>
      <p:sp>
        <p:nvSpPr>
          <p:cNvPr id="5" name="TextBox 4"/>
          <p:cNvSpPr txBox="1"/>
          <p:nvPr/>
        </p:nvSpPr>
        <p:spPr>
          <a:xfrm>
            <a:off x="5864783" y="4506753"/>
            <a:ext cx="4103370" cy="369332"/>
          </a:xfrm>
          <a:prstGeom prst="rect">
            <a:avLst/>
          </a:prstGeom>
          <a:noFill/>
        </p:spPr>
        <p:txBody>
          <a:bodyPr wrap="square" rtlCol="0">
            <a:spAutoFit/>
          </a:bodyPr>
          <a:lstStyle/>
          <a:p>
            <a:r>
              <a:rPr lang="en-US" dirty="0"/>
              <a:t>Alice Neel, </a:t>
            </a:r>
            <a:r>
              <a:rPr lang="en-US" i="1" dirty="0"/>
              <a:t>Hartley. 1965. </a:t>
            </a:r>
            <a:r>
              <a:rPr lang="en-US" dirty="0"/>
              <a:t>Oil on Canvas</a:t>
            </a:r>
            <a:endParaRPr lang="en-US" dirty="0"/>
          </a:p>
        </p:txBody>
      </p:sp>
    </p:spTree>
    <p:extLst>
      <p:ext uri="{BB962C8B-B14F-4D97-AF65-F5344CB8AC3E}">
        <p14:creationId xmlns:p14="http://schemas.microsoft.com/office/powerpoint/2010/main" val="30258401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0588" y="357508"/>
            <a:ext cx="5037508" cy="594994"/>
          </a:xfrm>
        </p:spPr>
        <p:txBody>
          <a:bodyPr>
            <a:normAutofit fontScale="90000"/>
          </a:bodyPr>
          <a:lstStyle/>
          <a:p>
            <a:r>
              <a:rPr lang="en-US" b="1" u="sng" dirty="0" smtClean="0"/>
              <a:t>Bell Ringer: </a:t>
            </a:r>
            <a:endParaRPr lang="en-US" b="1" u="sng" dirty="0"/>
          </a:p>
        </p:txBody>
      </p:sp>
      <p:sp>
        <p:nvSpPr>
          <p:cNvPr id="3" name="Content Placeholder 2"/>
          <p:cNvSpPr>
            <a:spLocks noGrp="1"/>
          </p:cNvSpPr>
          <p:nvPr>
            <p:ph idx="1"/>
          </p:nvPr>
        </p:nvSpPr>
        <p:spPr>
          <a:xfrm>
            <a:off x="184601" y="1073646"/>
            <a:ext cx="5103495" cy="6077265"/>
          </a:xfrm>
        </p:spPr>
        <p:txBody>
          <a:bodyPr>
            <a:normAutofit/>
          </a:bodyPr>
          <a:lstStyle/>
          <a:p>
            <a:pPr marL="0" indent="0">
              <a:buNone/>
            </a:pPr>
            <a:r>
              <a:rPr lang="en-US" sz="2400" dirty="0" smtClean="0"/>
              <a:t>#8 </a:t>
            </a:r>
            <a:r>
              <a:rPr lang="en-US" sz="2400" dirty="0"/>
              <a:t>Look at the painting by </a:t>
            </a:r>
            <a:r>
              <a:rPr lang="en-US" sz="2400" dirty="0" err="1"/>
              <a:t>Kehinde</a:t>
            </a:r>
            <a:r>
              <a:rPr lang="en-US" sz="2400" dirty="0"/>
              <a:t> Wiley. ANALYZE the </a:t>
            </a:r>
            <a:r>
              <a:rPr lang="en-US" sz="2400" dirty="0"/>
              <a:t>artwork by identifying </a:t>
            </a:r>
            <a:r>
              <a:rPr lang="en-US" sz="2400" u="sng" dirty="0"/>
              <a:t>one element</a:t>
            </a:r>
            <a:r>
              <a:rPr lang="en-US" sz="2400" dirty="0"/>
              <a:t> and </a:t>
            </a:r>
            <a:r>
              <a:rPr lang="en-US" sz="2400" u="sng" dirty="0"/>
              <a:t>one principle </a:t>
            </a:r>
            <a:r>
              <a:rPr lang="en-US" sz="2400" dirty="0"/>
              <a:t>and provide specific examples of how the element and principle were used. </a:t>
            </a:r>
            <a:endParaRPr lang="en-US" sz="2400" dirty="0"/>
          </a:p>
          <a:p>
            <a:pPr marL="0" indent="0">
              <a:buNone/>
            </a:pPr>
            <a:r>
              <a:rPr lang="en-US" sz="2400" dirty="0"/>
              <a:t>**You may use your notes**</a:t>
            </a:r>
          </a:p>
          <a:p>
            <a:pPr marL="0" indent="0">
              <a:buNone/>
            </a:pPr>
            <a:endParaRPr lang="en-US" sz="2400" dirty="0"/>
          </a:p>
          <a:p>
            <a:pPr marL="0" indent="0">
              <a:buNone/>
            </a:pPr>
            <a:r>
              <a:rPr lang="en-US" sz="2400" dirty="0"/>
              <a:t>For example: </a:t>
            </a:r>
            <a:r>
              <a:rPr lang="en-US" sz="2400" dirty="0" err="1"/>
              <a:t>Kehinde</a:t>
            </a:r>
            <a:r>
              <a:rPr lang="en-US" sz="2400" dirty="0"/>
              <a:t> Wiley used the element of ________________ because I see_________________.</a:t>
            </a:r>
          </a:p>
          <a:p>
            <a:pPr marL="0" indent="0">
              <a:buNone/>
            </a:pPr>
            <a:r>
              <a:rPr lang="en-US" sz="2400" dirty="0"/>
              <a:t>He also used the principle of __________ because____________________.</a:t>
            </a:r>
            <a:endParaRPr lang="en-US" sz="2400" dirty="0"/>
          </a:p>
        </p:txBody>
      </p:sp>
      <p:pic>
        <p:nvPicPr>
          <p:cNvPr id="4" name="Picture 3"/>
          <p:cNvPicPr/>
          <p:nvPr/>
        </p:nvPicPr>
        <p:blipFill rotWithShape="1">
          <a:blip r:embed="rId2">
            <a:extLst>
              <a:ext uri="{28A0092B-C50C-407E-A947-70E740481C1C}">
                <a14:useLocalDpi xmlns:a14="http://schemas.microsoft.com/office/drawing/2010/main" val="0"/>
              </a:ext>
            </a:extLst>
          </a:blip>
          <a:srcRect l="36992" t="30244" r="36992" b="5204"/>
          <a:stretch/>
        </p:blipFill>
        <p:spPr bwMode="auto">
          <a:xfrm>
            <a:off x="6781801" y="730568"/>
            <a:ext cx="3725545" cy="4572952"/>
          </a:xfrm>
          <a:prstGeom prst="rect">
            <a:avLst/>
          </a:prstGeom>
          <a:ln>
            <a:noFill/>
          </a:ln>
          <a:extLst>
            <a:ext uri="{53640926-AAD7-44D8-BBD7-CCE9431645EC}">
              <a14:shadowObscured xmlns:a14="http://schemas.microsoft.com/office/drawing/2010/main"/>
            </a:ext>
          </a:extLst>
        </p:spPr>
      </p:pic>
      <p:sp>
        <p:nvSpPr>
          <p:cNvPr id="5" name="TextBox 4"/>
          <p:cNvSpPr txBox="1"/>
          <p:nvPr/>
        </p:nvSpPr>
        <p:spPr>
          <a:xfrm>
            <a:off x="6678931" y="5417821"/>
            <a:ext cx="3828415" cy="646331"/>
          </a:xfrm>
          <a:prstGeom prst="rect">
            <a:avLst/>
          </a:prstGeom>
          <a:noFill/>
        </p:spPr>
        <p:txBody>
          <a:bodyPr wrap="square" rtlCol="0">
            <a:spAutoFit/>
          </a:bodyPr>
          <a:lstStyle/>
          <a:p>
            <a:r>
              <a:rPr lang="en-US" dirty="0" err="1"/>
              <a:t>Kehinde</a:t>
            </a:r>
            <a:r>
              <a:rPr lang="en-US" dirty="0"/>
              <a:t> Wiley, </a:t>
            </a:r>
            <a:r>
              <a:rPr lang="en-US" i="1" dirty="0"/>
              <a:t>Samuel Johnson.</a:t>
            </a:r>
            <a:r>
              <a:rPr lang="en-US" dirty="0"/>
              <a:t> 2009. Oil on Paper</a:t>
            </a:r>
          </a:p>
        </p:txBody>
      </p:sp>
    </p:spTree>
    <p:extLst>
      <p:ext uri="{BB962C8B-B14F-4D97-AF65-F5344CB8AC3E}">
        <p14:creationId xmlns:p14="http://schemas.microsoft.com/office/powerpoint/2010/main" val="195853708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11</TotalTime>
  <Words>517</Words>
  <Application>Microsoft Office PowerPoint</Application>
  <PresentationFormat>Widescreen</PresentationFormat>
  <Paragraphs>43</Paragraphs>
  <Slides>8</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8</vt:i4>
      </vt:variant>
    </vt:vector>
  </HeadingPairs>
  <TitlesOfParts>
    <vt:vector size="13" baseType="lpstr">
      <vt:lpstr>Arial</vt:lpstr>
      <vt:lpstr>Calibri</vt:lpstr>
      <vt:lpstr>Calibri Light</vt:lpstr>
      <vt:lpstr>Times New Roman</vt:lpstr>
      <vt:lpstr>Office Theme</vt:lpstr>
      <vt:lpstr>Bell Ringer:</vt:lpstr>
      <vt:lpstr>PowerPoint Presentation</vt:lpstr>
      <vt:lpstr>PowerPoint Presentation</vt:lpstr>
      <vt:lpstr>Bell Ringer: </vt:lpstr>
      <vt:lpstr>Bell Ringer: </vt:lpstr>
      <vt:lpstr>Bell Ringer: </vt:lpstr>
      <vt:lpstr>Bell Ringer: </vt:lpstr>
      <vt:lpstr>Bell Ringer: </vt:lpstr>
    </vt:vector>
  </TitlesOfParts>
  <Company>Brownsburg Community Schools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Bell Ringer:</dc:title>
  <dc:creator>Megan Kendall</dc:creator>
  <cp:lastModifiedBy>Megan Kendall</cp:lastModifiedBy>
  <cp:revision>3</cp:revision>
  <dcterms:created xsi:type="dcterms:W3CDTF">2016-04-06T13:13:13Z</dcterms:created>
  <dcterms:modified xsi:type="dcterms:W3CDTF">2016-04-06T13:24:46Z</dcterms:modified>
</cp:coreProperties>
</file>